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371600" y="1645920"/>
            <a:ext cx="9418320" cy="3474720"/>
          </a:xfrm>
          <a:prstGeom prst="rect">
            <a:avLst/>
          </a:prstGeom>
          <a:solidFill>
            <a:srgbClr val="16121A"/>
          </a:solidFill>
          <a:ln w="9525">
            <a:solidFill>
              <a:srgbClr val="3A30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20" y="164592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6656832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0" y="1828800"/>
            <a:ext cx="85039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0" b="1" i="0">
                <a:solidFill>
                  <a:srgbClr val="D4AF37"/>
                </a:solidFill>
              </a:rPr>
              <a:t>MCT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3246120"/>
            <a:ext cx="7589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3337560"/>
            <a:ext cx="8503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 i="0">
                <a:solidFill>
                  <a:srgbClr val="F0E8DF"/>
                </a:solidFill>
              </a:rPr>
              <a:t>AI TRADER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4206240"/>
            <a:ext cx="8503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9A8E80"/>
                </a:solidFill>
              </a:rPr>
              <a:t>Complete Platform Guide  ·  Setup · Strategy · Referral · Settings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4846320"/>
            <a:ext cx="2130552" cy="347472"/>
          </a:xfrm>
          <a:prstGeom prst="rect">
            <a:avLst/>
          </a:prstGeom>
          <a:solidFill>
            <a:srgbClr val="2A2008"/>
          </a:solidFill>
          <a:ln w="12700"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0" y="4846320"/>
            <a:ext cx="21305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D4AF37"/>
                </a:solidFill>
              </a:rPr>
              <a:t>Platform Guide v2.0</a:t>
            </a:r>
          </a:p>
        </p:txBody>
      </p:sp>
      <p:sp>
        <p:nvSpPr>
          <p:cNvPr id="11" name="Oval 10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01 / 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Referral System — Earn While Others Trade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Share your link and earn weekly commissions from your referrals’ profits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10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51560"/>
            <a:ext cx="11640312" cy="548640"/>
          </a:xfrm>
          <a:prstGeom prst="rect">
            <a:avLst/>
          </a:prstGeom>
          <a:solidFill>
            <a:srgbClr val="181406"/>
          </a:solidFill>
          <a:ln w="9525"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1051560"/>
            <a:ext cx="113842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D4AF37"/>
                </a:solidFill>
              </a:rPr>
              <a:t>You refer a friend  →  They trade on MCT  →  Platform earns its 40% fee  →  You get a % of that fee automatically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1783080"/>
            <a:ext cx="3749039" cy="219456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74320" y="1783080"/>
            <a:ext cx="3749039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11479" y="1874519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D4AF37"/>
                </a:solidFill>
              </a:rPr>
              <a:t>Tier 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79" y="228600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F0E8DF"/>
                </a:solidFill>
              </a:rPr>
              <a:t>Direct Referrals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79" y="263347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A8E80"/>
                </a:solidFill>
              </a:rPr>
              <a:t>People you directly invite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79" y="2999232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D4AF37"/>
                </a:solidFill>
              </a:rPr>
              <a:t>% set by admin (e.g. 10%)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51959" y="1783080"/>
            <a:ext cx="3749039" cy="219456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251959" y="1783080"/>
            <a:ext cx="3749039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389120" y="1874519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60A5FA"/>
                </a:solidFill>
              </a:rPr>
              <a:t>Tier 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89120" y="228600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F0E8DF"/>
                </a:solidFill>
              </a:rPr>
              <a:t>2nd Level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89120" y="263347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A8E80"/>
                </a:solidFill>
              </a:rPr>
              <a:t>Referrals made by your referrals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89120" y="2999232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60A5FA"/>
                </a:solidFill>
              </a:rPr>
              <a:t>% set by admin (e.g. 5%)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229600" y="1783080"/>
            <a:ext cx="3749039" cy="219456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8229600" y="1783080"/>
            <a:ext cx="3749039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366760" y="1874519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7C7FFF"/>
                </a:solidFill>
              </a:rPr>
              <a:t>Tier 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66760" y="228600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F0E8DF"/>
                </a:solidFill>
              </a:rPr>
              <a:t>3rd Level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66760" y="2633472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9A8E80"/>
                </a:solidFill>
              </a:rPr>
              <a:t>3rd generation referrals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66760" y="2999232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7C7FFF"/>
                </a:solidFill>
              </a:rPr>
              <a:t>% set by admin (e.g. 2%)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74320" y="4114800"/>
            <a:ext cx="5577840" cy="24688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274320" y="4114800"/>
            <a:ext cx="557784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0" y="420624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🔗  How to Share Your Referral Link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57200" y="4617720"/>
            <a:ext cx="521208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384048" y="470916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4672" y="4709160"/>
            <a:ext cx="457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Go to  Cash Wallet  tab</a:t>
            </a:r>
          </a:p>
        </p:txBody>
      </p:sp>
      <p:sp>
        <p:nvSpPr>
          <p:cNvPr id="37" name="Oval 36"/>
          <p:cNvSpPr/>
          <p:nvPr/>
        </p:nvSpPr>
        <p:spPr>
          <a:xfrm>
            <a:off x="384048" y="5093208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4672" y="5093208"/>
            <a:ext cx="457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Find  Your Referral Link  section</a:t>
            </a:r>
          </a:p>
        </p:txBody>
      </p:sp>
      <p:sp>
        <p:nvSpPr>
          <p:cNvPr id="39" name="Oval 38"/>
          <p:cNvSpPr/>
          <p:nvPr/>
        </p:nvSpPr>
        <p:spPr>
          <a:xfrm>
            <a:off x="384048" y="5477256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4672" y="5477256"/>
            <a:ext cx="457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Copy your unique link (format: site.com/?ref=YOURCODE)</a:t>
            </a:r>
          </a:p>
        </p:txBody>
      </p:sp>
      <p:sp>
        <p:nvSpPr>
          <p:cNvPr id="41" name="Oval 40"/>
          <p:cNvSpPr/>
          <p:nvPr/>
        </p:nvSpPr>
        <p:spPr>
          <a:xfrm>
            <a:off x="384048" y="5861304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04672" y="5861304"/>
            <a:ext cx="457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Share it with friends on Telegram, social media, or WhatsApp</a:t>
            </a:r>
          </a:p>
        </p:txBody>
      </p:sp>
      <p:sp>
        <p:nvSpPr>
          <p:cNvPr id="43" name="Oval 42"/>
          <p:cNvSpPr/>
          <p:nvPr/>
        </p:nvSpPr>
        <p:spPr>
          <a:xfrm>
            <a:off x="384048" y="6245352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04672" y="6245352"/>
            <a:ext cx="457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When they sign up using your link, they are auto-linked to you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035040" y="4114800"/>
            <a:ext cx="5879592" cy="2468880"/>
          </a:xfrm>
          <a:prstGeom prst="rect">
            <a:avLst/>
          </a:prstGeom>
          <a:solidFill>
            <a:srgbClr val="121007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035040" y="4114800"/>
            <a:ext cx="587959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217920" y="420624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💰  When Do I Get Paid?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217920" y="4617720"/>
            <a:ext cx="548640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217920" y="4709160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Commission is calculated from your referrals’ weekly profits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17920" y="5093208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Paid out when admin runs the weekly settlement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17920" y="5477256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Added directly to your Cash Wallet balance automatically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217920" y="5861304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View your referral count and total earned in Cash Wallet tab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217920" y="6245352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No limit on how many people you can refer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Your Bitunix Referral Link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Set your personal Bitunix affiliate link so your referrals can sign up through you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11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51560"/>
            <a:ext cx="11640312" cy="502920"/>
          </a:xfrm>
          <a:prstGeom prst="rect">
            <a:avLst/>
          </a:prstGeom>
          <a:solidFill>
            <a:srgbClr val="101022"/>
          </a:solidFill>
          <a:ln w="9525">
            <a:solidFill>
              <a:srgbClr val="7C7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1051560"/>
            <a:ext cx="113842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7C7FFF"/>
                </a:solidFill>
              </a:rPr>
              <a:t>🔵  In addition to the MCT referral link, you can set your personal Bitunix affiliate link — your referrals see it when they join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1691640"/>
            <a:ext cx="5577840" cy="3749039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74320" y="1691640"/>
            <a:ext cx="557784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178308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7C7FFF"/>
                </a:solidFill>
              </a:rPr>
              <a:t>How to Get Your Bitunix Referral Link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2194560"/>
            <a:ext cx="521208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384048" y="2286000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2" y="2286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Log in to your Bitunix account</a:t>
            </a:r>
          </a:p>
        </p:txBody>
      </p:sp>
      <p:sp>
        <p:nvSpPr>
          <p:cNvPr id="19" name="Oval 18"/>
          <p:cNvSpPr/>
          <p:nvPr/>
        </p:nvSpPr>
        <p:spPr>
          <a:xfrm>
            <a:off x="384048" y="2724912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" y="2724912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Go to  Referral  or  Affiliate  section in your profile</a:t>
            </a:r>
          </a:p>
        </p:txBody>
      </p:sp>
      <p:sp>
        <p:nvSpPr>
          <p:cNvPr id="21" name="Oval 20"/>
          <p:cNvSpPr/>
          <p:nvPr/>
        </p:nvSpPr>
        <p:spPr>
          <a:xfrm>
            <a:off x="384048" y="3163824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2" y="3163824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Copy your personal referral link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3602736"/>
            <a:ext cx="5212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7C7FFF"/>
                </a:solidFill>
              </a:rPr>
              <a:t>      e.g.  https://www.bitunix.com/register?vipCode=XXXX</a:t>
            </a:r>
          </a:p>
        </p:txBody>
      </p:sp>
      <p:sp>
        <p:nvSpPr>
          <p:cNvPr id="24" name="Oval 23"/>
          <p:cNvSpPr/>
          <p:nvPr/>
        </p:nvSpPr>
        <p:spPr>
          <a:xfrm>
            <a:off x="384048" y="4041648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2" y="4041648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The code in the URL is your unique Bitunix referral code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35040" y="1691640"/>
            <a:ext cx="5879592" cy="3749039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035040" y="1691640"/>
            <a:ext cx="587959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17920" y="178308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How to Set It in MCT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217920" y="2194560"/>
            <a:ext cx="548640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6144768" y="228600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47104" y="2286000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Go to  Cash Wallet  tab in MCT</a:t>
            </a:r>
          </a:p>
        </p:txBody>
      </p:sp>
      <p:sp>
        <p:nvSpPr>
          <p:cNvPr id="32" name="Oval 31"/>
          <p:cNvSpPr/>
          <p:nvPr/>
        </p:nvSpPr>
        <p:spPr>
          <a:xfrm>
            <a:off x="6144768" y="274320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47104" y="2743200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Scroll to  Your Referral Link  section</a:t>
            </a:r>
          </a:p>
        </p:txBody>
      </p:sp>
      <p:sp>
        <p:nvSpPr>
          <p:cNvPr id="34" name="Oval 33"/>
          <p:cNvSpPr/>
          <p:nvPr/>
        </p:nvSpPr>
        <p:spPr>
          <a:xfrm>
            <a:off x="6144768" y="320040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47104" y="3200400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Find  Your Bitunix Referral Link  field below the MCT link</a:t>
            </a:r>
          </a:p>
        </p:txBody>
      </p:sp>
      <p:sp>
        <p:nvSpPr>
          <p:cNvPr id="36" name="Oval 35"/>
          <p:cNvSpPr/>
          <p:nvPr/>
        </p:nvSpPr>
        <p:spPr>
          <a:xfrm>
            <a:off x="6144768" y="365760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47104" y="3657600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Paste your full Bitunix referral URL into the input field</a:t>
            </a:r>
          </a:p>
        </p:txBody>
      </p:sp>
      <p:sp>
        <p:nvSpPr>
          <p:cNvPr id="38" name="Oval 37"/>
          <p:cNvSpPr/>
          <p:nvPr/>
        </p:nvSpPr>
        <p:spPr>
          <a:xfrm>
            <a:off x="6144768" y="411480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547104" y="4114800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Click  Save  — your link is stored on your account</a:t>
            </a:r>
          </a:p>
        </p:txBody>
      </p:sp>
      <p:sp>
        <p:nvSpPr>
          <p:cNvPr id="40" name="Oval 39"/>
          <p:cNvSpPr/>
          <p:nvPr/>
        </p:nvSpPr>
        <p:spPr>
          <a:xfrm>
            <a:off x="6144768" y="457200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547104" y="4572000"/>
            <a:ext cx="51663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Your referrals will see this link when joining Bitunix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74320" y="5577840"/>
            <a:ext cx="11640312" cy="822960"/>
          </a:xfrm>
          <a:prstGeom prst="rect">
            <a:avLst/>
          </a:prstGeom>
          <a:solidFill>
            <a:srgbClr val="121020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74320" y="5577840"/>
            <a:ext cx="116403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57200" y="5650992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F37"/>
                </a:solidFill>
              </a:rPr>
              <a:t>👑  Admin Note: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331720" y="5650992"/>
            <a:ext cx="941832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Admins can set the Bitunix referral link for any user via Admin Panel → Users → click the 🔵 button next to the user’s referral code. This allows the admin to configure links on behalf of users who may not know how to do it themselves.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Monitoring Your Trades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How to track open positions, closed trades, and PnL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12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97280"/>
            <a:ext cx="11640312" cy="27432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4320" y="1097280"/>
            <a:ext cx="116403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118872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📋  Trade History Table — What Each Column Means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1600200"/>
            <a:ext cx="112471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11480" y="16916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D4AF37"/>
                </a:solidFill>
              </a:rPr>
              <a:t>Symbol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19656" y="1691640"/>
            <a:ext cx="1097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D4AF37"/>
                </a:solidFill>
              </a:rPr>
              <a:t>Direction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53512" y="16916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D4AF37"/>
                </a:solidFill>
              </a:rPr>
              <a:t>Entry Price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61688" y="16916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D4AF37"/>
                </a:solidFill>
              </a:rPr>
              <a:t>Exit Price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69864" y="1691640"/>
            <a:ext cx="822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D4AF37"/>
                </a:solidFill>
              </a:rPr>
              <a:t>Qty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29400" y="1691640"/>
            <a:ext cx="1371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D4AF37"/>
                </a:solidFill>
              </a:rPr>
              <a:t>PnL (USDT)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37575" y="1691640"/>
            <a:ext cx="10058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D4AF37"/>
                </a:solidFill>
              </a:rPr>
              <a:t>Status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79992" y="169164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D4AF37"/>
                </a:solidFill>
              </a:rPr>
              <a:t>Date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11480" y="2011680"/>
            <a:ext cx="112471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11480" y="210312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BTCUSDT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19656" y="2103120"/>
            <a:ext cx="1097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LONG ↑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53512" y="210312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$83,200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61688" y="210312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$84,100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69864" y="2103120"/>
            <a:ext cx="822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0.012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29400" y="210312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D399"/>
                </a:solidFill>
              </a:rPr>
              <a:t>+$10.80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37575" y="2103120"/>
            <a:ext cx="10058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CLOSED ✅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79992" y="2103120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Apr 15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1480" y="251460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E8DF"/>
                </a:solidFill>
              </a:rPr>
              <a:t>ETHUSDT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19656" y="2514600"/>
            <a:ext cx="1097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E8DF"/>
                </a:solidFill>
              </a:rPr>
              <a:t>SHORT ↓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953512" y="251460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E8DF"/>
                </a:solidFill>
              </a:rPr>
              <a:t>$1,620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61688" y="251460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E8DF"/>
                </a:solidFill>
              </a:rPr>
              <a:t>$1,595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69864" y="2514600"/>
            <a:ext cx="822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E8DF"/>
                </a:solidFill>
              </a:rPr>
              <a:t>0.62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29400" y="2514600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D399"/>
                </a:solidFill>
              </a:rPr>
              <a:t>+$15.50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37575" y="2514600"/>
            <a:ext cx="10058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E8DF"/>
                </a:solidFill>
              </a:rPr>
              <a:t>CLOSED ✅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079992" y="2514600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E8DF"/>
                </a:solidFill>
              </a:rPr>
              <a:t>Apr 15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1480" y="2926079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D399"/>
                </a:solidFill>
              </a:rPr>
              <a:t>SOLUSDT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819656" y="2926079"/>
            <a:ext cx="1097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D399"/>
                </a:solidFill>
              </a:rPr>
              <a:t>LONG ↑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953512" y="2926079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D399"/>
                </a:solidFill>
              </a:rPr>
              <a:t>$128.40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361688" y="2926079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0A5FA"/>
                </a:solidFill>
              </a:rPr>
              <a:t>OPEN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769864" y="2926079"/>
            <a:ext cx="822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D399"/>
                </a:solidFill>
              </a:rPr>
              <a:t>3.8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29400" y="2926079"/>
            <a:ext cx="1371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D399"/>
                </a:solidFill>
              </a:rPr>
              <a:t>+$2.10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037575" y="2926079"/>
            <a:ext cx="10058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D399"/>
                </a:solidFill>
              </a:rPr>
              <a:t>OPEN 🟢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079992" y="2926079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4D399"/>
                </a:solidFill>
              </a:rPr>
              <a:t>Apr 16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74320" y="3977639"/>
            <a:ext cx="3657600" cy="164592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274320" y="3977639"/>
            <a:ext cx="36576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457200" y="4069080"/>
            <a:ext cx="32918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F37"/>
                </a:solidFill>
              </a:rPr>
              <a:t>Status Legend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57200" y="4416552"/>
            <a:ext cx="329184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57200" y="4507992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34D399"/>
                </a:solidFill>
              </a:rPr>
              <a:t>OPEN 🟢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783080" y="4507992"/>
            <a:ext cx="1920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Trade is live and running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57200" y="4855464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9A8E80"/>
                </a:solidFill>
              </a:rPr>
              <a:t>CLOSED ✅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783080" y="4855464"/>
            <a:ext cx="1920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Trade completed — PnL recorded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57200" y="5202936"/>
            <a:ext cx="12801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43F5E"/>
                </a:solidFill>
              </a:rPr>
              <a:t>ERROR ⚠️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783080" y="5202936"/>
            <a:ext cx="1920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Order failed (hidden in UI)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114800" y="3977639"/>
            <a:ext cx="4114800" cy="164592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4114800" y="3977639"/>
            <a:ext cx="41148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4297680" y="4069080"/>
            <a:ext cx="3749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F37"/>
                </a:solidFill>
              </a:rPr>
              <a:t>PnL Colors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7680" y="4416552"/>
            <a:ext cx="3749039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297680" y="4507992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34D399"/>
                </a:solidFill>
              </a:rPr>
              <a:t>+$10.80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532120" y="4507992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Profit — green text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297680" y="4855464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43F5E"/>
                </a:solidFill>
              </a:rPr>
              <a:t>−$5.20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532120" y="4855464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Loss — red text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297680" y="5202936"/>
            <a:ext cx="1188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9A8E80"/>
                </a:solidFill>
              </a:rPr>
              <a:t>$0.00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532120" y="5202936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Breakeven — muted</a:t>
            </a:r>
          </a:p>
        </p:txBody>
      </p:sp>
      <p:sp>
        <p:nvSpPr>
          <p:cNvPr id="68" name="Rectangle 67"/>
          <p:cNvSpPr/>
          <p:nvPr/>
        </p:nvSpPr>
        <p:spPr>
          <a:xfrm>
            <a:off x="8412480" y="3977639"/>
            <a:ext cx="3502152" cy="1645920"/>
          </a:xfrm>
          <a:prstGeom prst="rect">
            <a:avLst/>
          </a:prstGeom>
          <a:solidFill>
            <a:srgbClr val="0E120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8412480" y="3977639"/>
            <a:ext cx="350215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8595360" y="4069080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4D399"/>
                </a:solidFill>
              </a:rPr>
              <a:t>💡  Tips</a:t>
            </a:r>
          </a:p>
        </p:txBody>
      </p:sp>
      <p:sp>
        <p:nvSpPr>
          <p:cNvPr id="71" name="Rectangle 70"/>
          <p:cNvSpPr/>
          <p:nvPr/>
        </p:nvSpPr>
        <p:spPr>
          <a:xfrm>
            <a:off x="8595360" y="4416552"/>
            <a:ext cx="310896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8595360" y="4507992"/>
            <a:ext cx="3108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Use  Period  filter to view weekly/monthly results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595360" y="4873752"/>
            <a:ext cx="3108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Sync button refreshes prices from exchange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595360" y="5239512"/>
            <a:ext cx="3108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CSV export available from admin panel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AI Agents — The Brain Behind Every Trade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Six specialized agents work together to find and execute profitable trades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13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97280"/>
            <a:ext cx="3749039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4320" y="1097280"/>
            <a:ext cx="3749039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84048" y="1207007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1" i="0">
                <a:solidFill>
                  <a:srgbClr val="D4AF37"/>
                </a:solidFill>
              </a:rPr>
              <a:t>🧠 Kronos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048" y="1600200"/>
            <a:ext cx="352958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9A8E80"/>
                </a:solidFill>
              </a:rPr>
              <a:t>Market Regime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4048" y="1920240"/>
            <a:ext cx="3529584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84048" y="2011680"/>
            <a:ext cx="3529584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Reads macro market conditions — determines if overall market is bullish, bearish, or ranging. Signals strength levels to other agents.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51959" y="1097280"/>
            <a:ext cx="3749039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251959" y="1097280"/>
            <a:ext cx="3749039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361688" y="1207007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1" i="0">
                <a:solidFill>
                  <a:srgbClr val="60A5FA"/>
                </a:solidFill>
              </a:rPr>
              <a:t>📊 Chart Agent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61688" y="1600200"/>
            <a:ext cx="352958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9A8E80"/>
                </a:solidFill>
              </a:rPr>
              <a:t>Signal Scanner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361688" y="1920240"/>
            <a:ext cx="3529584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361688" y="2011680"/>
            <a:ext cx="3529584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Scans hundreds of coins every cycle using 4 strategies: Liquidity Sweep, Stop-Loss Hunt, Momentum Scalp, BRR. Sends best signals to Trader.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229600" y="1097280"/>
            <a:ext cx="3749039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229600" y="1097280"/>
            <a:ext cx="3749039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339327" y="1207007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1" i="0">
                <a:solidFill>
                  <a:srgbClr val="34D399"/>
                </a:solidFill>
              </a:rPr>
              <a:t>⚡ Trader Agent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39327" y="1600200"/>
            <a:ext cx="352958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9A8E80"/>
                </a:solidFill>
              </a:rPr>
              <a:t>Order Execution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39327" y="1920240"/>
            <a:ext cx="3529584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339327" y="2011680"/>
            <a:ext cx="3529584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Receives signals from ChartAgent, runs backtest gate check, then places orders on Binance/Bitunix for all users simultaneously.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4320" y="3611880"/>
            <a:ext cx="3749039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274320" y="3611880"/>
            <a:ext cx="3749039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84048" y="3721608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1" i="0">
                <a:solidFill>
                  <a:srgbClr val="7C7FFF"/>
                </a:solidFill>
              </a:rPr>
              <a:t>💹 Accountant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4048" y="4114800"/>
            <a:ext cx="352958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9A8E80"/>
                </a:solidFill>
              </a:rPr>
              <a:t>PnL &amp; Sync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84048" y="4434840"/>
            <a:ext cx="3529584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84048" y="4526280"/>
            <a:ext cx="3529584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Syncs closed trade PnL from exchanges. Calculates exact entry/exit prices, fees, and funding costs. Reconciles trade records.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251959" y="3611880"/>
            <a:ext cx="3749039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251959" y="3611880"/>
            <a:ext cx="3749039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361688" y="3721608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1" i="0">
                <a:solidFill>
                  <a:srgbClr val="F43F5E"/>
                </a:solidFill>
              </a:rPr>
              <a:t>🛡️ Risk Agent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61688" y="4114800"/>
            <a:ext cx="352958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9A8E80"/>
                </a:solidFill>
              </a:rPr>
              <a:t>Position Guard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361688" y="4434840"/>
            <a:ext cx="3529584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361688" y="4526280"/>
            <a:ext cx="3529584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Monitors all open positions. Applies trailing stop-loss logic (moves SL up as price rises). Triggers early exits on structure breaks.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229600" y="3611880"/>
            <a:ext cx="3749039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8229600" y="3611880"/>
            <a:ext cx="3749039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339327" y="3721608"/>
            <a:ext cx="352958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1" i="0">
                <a:solidFill>
                  <a:srgbClr val="9A8E80"/>
                </a:solidFill>
              </a:rPr>
              <a:t>🧬 Researcher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339327" y="4114800"/>
            <a:ext cx="352958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9A8E80"/>
                </a:solidFill>
              </a:rPr>
              <a:t>Pattern Learning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39327" y="4434840"/>
            <a:ext cx="3529584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39327" y="4526280"/>
            <a:ext cx="3529584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Learns which coins and setups win most often. Feeds win-rate data back into the signal scoring system to improve over time.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74320" y="6144768"/>
            <a:ext cx="11640312" cy="411480"/>
          </a:xfrm>
          <a:prstGeom prst="rect">
            <a:avLst/>
          </a:prstGeom>
          <a:solidFill>
            <a:srgbClr val="141207"/>
          </a:solidFill>
          <a:ln w="6350"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457200" y="6144768"/>
            <a:ext cx="113842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D4AF37"/>
                </a:solidFill>
              </a:rPr>
              <a:t>Trading Cycle:  Kronos scans market  →  ChartAgent scans coins  →  Signals passed to TraderAgent  →  Orders placed  →  RiskAgent monitors  →  AccountantAgent reconciles PnL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Trading Strategies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Four AI strategies used to find high-probability entries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14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97280"/>
            <a:ext cx="2743200" cy="50292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4320" y="109728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" y="118872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60A5FA"/>
                </a:solidFill>
              </a:rPr>
              <a:t>💧 Liquidity Sweep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1691640"/>
            <a:ext cx="25603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84048" y="1783080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Price sweeps below/above a range, grabbing stop-losses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" y="2587752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Then reverses sharply back into the range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" y="3392424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Entry: on the reversal candle after the sweep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4048" y="4197096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Requires volume confirmation + trend alignment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048" y="5001768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Best in: trending markets with clear ranges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55263" y="1097280"/>
            <a:ext cx="2743200" cy="50292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255263" y="109728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346703" y="118872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F43F5E"/>
                </a:solidFill>
              </a:rPr>
              <a:t>🎯 Stop-Loss Hunt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46703" y="1691640"/>
            <a:ext cx="25603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364991" y="1783080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Price briefly breaks a key support/resistance zone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64991" y="2587752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Creates forced liquidations, then reverses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64991" y="3392424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Entry: on the rejection candle after the fake-out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64991" y="4197096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Requires zone strength ≥ 3 touches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64991" y="5001768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Best in: ranging or accumulation phases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236207" y="1097280"/>
            <a:ext cx="2743200" cy="50292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236207" y="109728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27647" y="118872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34D399"/>
                </a:solidFill>
              </a:rPr>
              <a:t>⚡ Momentum Scalp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327647" y="1691640"/>
            <a:ext cx="25603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345936" y="1783080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Strong directional move with EMA alignment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45936" y="2587752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Entry after pin bar failure at key level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45936" y="3392424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Fast in-and-out trade (minutes to hours)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45936" y="4197096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Volume confirms the move before entry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45936" y="5001768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Best in: breakout / high-volatility sessions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217152" y="1097280"/>
            <a:ext cx="2743200" cy="50292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9217152" y="109728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308592" y="118872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1" i="0">
                <a:solidFill>
                  <a:srgbClr val="D4AF37"/>
                </a:solidFill>
              </a:rPr>
              <a:t>📐 BRR (Breakout)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308592" y="1691640"/>
            <a:ext cx="25603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326880" y="1783080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Price breaks a key level with strong body close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326880" y="2587752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Retests the broken level and bounces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326880" y="3392424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Entry on the retest confirmation candle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326880" y="4197096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Tight SL (0.3% beyond level), wide TP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326880" y="5001768"/>
            <a:ext cx="2523744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• Best in: early trend continuation moves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Tips &amp; Best Practices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Get the most out of MCT AI Trader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15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97280"/>
            <a:ext cx="5733288" cy="24688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4320" y="1097280"/>
            <a:ext cx="5733288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1479" y="1207007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D4AF37"/>
                </a:solidFill>
              </a:rPr>
              <a:t>💰 Capital Management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479" y="1645919"/>
            <a:ext cx="5458968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11479" y="1755648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Start with a small allocation (5-10% capital %) to learn the system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79" y="2185415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Increase allocation only after 2+ weeks of positive results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79" y="2615184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Keep Cash Wallet topped up — 0 balance pauses trading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79" y="3044952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Medium Risk level is recommended for most users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36207" y="1097280"/>
            <a:ext cx="5733288" cy="24688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6207" y="1097280"/>
            <a:ext cx="5733288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73368" y="1207007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43F5E"/>
                </a:solidFill>
              </a:rPr>
              <a:t>🔑 API Key Security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73368" y="1645919"/>
            <a:ext cx="5458968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73368" y="1755648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Never enable Withdrawal permission on trading API keys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73368" y="2185415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Use separate API keys for MCT — never your main key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73368" y="2615184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Regenerate keys immediately if you suspect compromise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73368" y="3044952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Set IP restrictions when possible for extra security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" y="3794760"/>
            <a:ext cx="5733288" cy="24688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74320" y="3794760"/>
            <a:ext cx="5733288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11479" y="3904488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0A5FA"/>
                </a:solidFill>
              </a:rPr>
              <a:t>📈 Monitoring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1479" y="4343400"/>
            <a:ext cx="5458968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11479" y="4453128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Check your dashboard daily — 5 minutes is enough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1479" y="4882896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Weekly settlement happens automatically — check Cash Wallet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1479" y="5312664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Use the trade history filter (7d/30d/all) to review performance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1479" y="5742432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Contact admin if any trade shows wrong prices or PnL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236207" y="3794760"/>
            <a:ext cx="5733288" cy="24688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236207" y="3794760"/>
            <a:ext cx="5733288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373368" y="3904488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4D399"/>
                </a:solidFill>
              </a:rPr>
              <a:t>🔗 Referrals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373368" y="4343400"/>
            <a:ext cx="5458968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373368" y="4453128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Share your MCT referral link on Telegram, social media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373368" y="4882896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Set your Bitunix referral link so referred users can join Bitunix via you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73368" y="5312664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More referrals = passive commission income every week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73368" y="5742432"/>
            <a:ext cx="545896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✦  Tier 1 pays the most — focus on direct referrals first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164592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6656832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371600" y="1188720"/>
            <a:ext cx="9418320" cy="4389120"/>
          </a:xfrm>
          <a:prstGeom prst="rect">
            <a:avLst/>
          </a:prstGeom>
          <a:solidFill>
            <a:srgbClr val="12101A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371600" y="1188720"/>
            <a:ext cx="9418320" cy="45720"/>
          </a:xfrm>
          <a:prstGeom prst="rect">
            <a:avLst/>
          </a:prstGeom>
          <a:solidFill>
            <a:srgbClr val="D4AF37"/>
          </a:solidFill>
          <a:ln w="127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828800" y="1371600"/>
            <a:ext cx="8503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D4AF37"/>
                </a:solidFill>
              </a:rPr>
              <a:t>Ready to Start Trading?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2011680"/>
            <a:ext cx="85039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9A8E80"/>
                </a:solidFill>
              </a:rPr>
              <a:t>You now have everything you need to set up and run MCT AI Trader.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0" y="2487168"/>
            <a:ext cx="7589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011680" y="2606040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0E8DF"/>
                </a:solidFill>
              </a:rPr>
              <a:t>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23160" y="2606040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0E8DF"/>
                </a:solidFill>
              </a:rPr>
              <a:t>Account created and logged 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2606040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0E8DF"/>
                </a:solidFill>
              </a:rPr>
              <a:t>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95160" y="2606040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0E8DF"/>
                </a:solidFill>
              </a:rPr>
              <a:t>API key(s) connected and enabled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80" y="3044952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0E8DF"/>
                </a:solidFill>
              </a:rPr>
              <a:t>✅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23160" y="3044952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0E8DF"/>
                </a:solidFill>
              </a:rPr>
              <a:t>Risk level and capital % configured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3044952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0E8DF"/>
                </a:solidFill>
              </a:rPr>
              <a:t>✅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95160" y="3044952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0E8DF"/>
                </a:solidFill>
              </a:rPr>
              <a:t>Cash Wallet topped up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11680" y="3483864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0E8DF"/>
                </a:solidFill>
              </a:rPr>
              <a:t>✅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23160" y="3483864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0E8DF"/>
                </a:solidFill>
              </a:rPr>
              <a:t>Referral link shared with your network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3483864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0E8DF"/>
                </a:solidFill>
              </a:rPr>
              <a:t>✅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95160" y="3483864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0E8DF"/>
                </a:solidFill>
              </a:rPr>
              <a:t>Bitunix referral link saved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86000" y="4846320"/>
            <a:ext cx="7589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828800" y="4956048"/>
            <a:ext cx="8503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50" b="0" i="0">
                <a:solidFill>
                  <a:srgbClr val="9A8E80"/>
                </a:solidFill>
              </a:rPr>
              <a:t>Need Help?  Contact your admin or platform support.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28800" y="5376672"/>
            <a:ext cx="8503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D4AF37"/>
                </a:solidFill>
              </a:rPr>
              <a:t>MCT AI Trader  ·  Premium Automated Crypto Futures Trading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16 / 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What is MCT AI Trader?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Automated crypto futures trading powered by AI agents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02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143000"/>
            <a:ext cx="2743200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4320" y="114300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74320" y="123444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0E8DF"/>
                </a:solidFill>
              </a:rPr>
              <a:t>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1783080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D4AF37"/>
                </a:solidFill>
              </a:rPr>
              <a:t>AI-Powered Trading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2212848"/>
            <a:ext cx="25603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9A8E80"/>
                </a:solidFill>
              </a:rPr>
              <a:t>Six specialized AI agents scan charts 24/7 — no manual trading required.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55263" y="1143000"/>
            <a:ext cx="2743200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255263" y="114300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55263" y="123444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0E8DF"/>
                </a:solidFill>
              </a:rPr>
              <a:t>📈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46703" y="1783080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60A5FA"/>
                </a:solidFill>
              </a:rPr>
              <a:t>Multi-Exchange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46703" y="2212848"/>
            <a:ext cx="25603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9A8E80"/>
                </a:solidFill>
              </a:rPr>
              <a:t>Trades simultaneously on Binance Futures and Bitunix using your own API keys.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36207" y="1143000"/>
            <a:ext cx="2743200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236207" y="114300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236207" y="123444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0E8DF"/>
                </a:solidFill>
              </a:rPr>
              <a:t>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27647" y="1783080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34D399"/>
                </a:solidFill>
              </a:rPr>
              <a:t>Profit Sharing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27647" y="2212848"/>
            <a:ext cx="25603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9A8E80"/>
                </a:solidFill>
              </a:rPr>
              <a:t>60% of profits go to you, directly in your exchange account.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217152" y="1143000"/>
            <a:ext cx="2743200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217152" y="114300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217152" y="1234440"/>
            <a:ext cx="2743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F0E8DF"/>
                </a:solidFill>
              </a:rPr>
              <a:t>🛡️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08592" y="1783080"/>
            <a:ext cx="2560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43F5E"/>
                </a:solidFill>
              </a:rPr>
              <a:t>Risk Management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308592" y="2212848"/>
            <a:ext cx="25603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9A8E80"/>
                </a:solidFill>
              </a:rPr>
              <a:t>Trailing stop-loss, tiered take-profit, and backtest-gated signal filtering.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74320" y="3611880"/>
            <a:ext cx="11640312" cy="594360"/>
          </a:xfrm>
          <a:prstGeom prst="rect">
            <a:avLst/>
          </a:prstGeom>
          <a:solidFill>
            <a:srgbClr val="181508"/>
          </a:solidFill>
          <a:ln w="9525"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74320" y="3611880"/>
            <a:ext cx="1164031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D4AF37"/>
                </a:solidFill>
              </a:rPr>
              <a:t>✦  No manual trading needed  ·  Runs automatically 24 hours a day  ·  All profits stay in your exchange account  ✦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4320" y="4389120"/>
            <a:ext cx="1164031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E8DF"/>
                </a:solidFill>
              </a:rPr>
              <a:t>The AI Agent Team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" y="4773168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65760" y="484632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D4AF37"/>
                </a:solidFill>
              </a:rPr>
              <a:t>🧠 Kronos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5760" y="513892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A8E80"/>
                </a:solidFill>
              </a:rPr>
              <a:t>Market Regime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340864" y="484632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60A5FA"/>
                </a:solidFill>
              </a:rPr>
              <a:t>📊 Chart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40864" y="513892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A8E80"/>
                </a:solidFill>
              </a:rPr>
              <a:t>Signal Scanner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315968" y="484632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34D399"/>
                </a:solidFill>
              </a:rPr>
              <a:t>⚡ Trader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315968" y="513892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A8E80"/>
                </a:solidFill>
              </a:rPr>
              <a:t>Order Execution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91072" y="484632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7C7FFF"/>
                </a:solidFill>
              </a:rPr>
              <a:t>💹 Accountant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91072" y="513892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A8E80"/>
                </a:solidFill>
              </a:rPr>
              <a:t>PnL Tracking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266176" y="484632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43F5E"/>
                </a:solidFill>
              </a:rPr>
              <a:t>🛡️ Risk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266176" y="513892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A8E80"/>
                </a:solidFill>
              </a:rPr>
              <a:t>Position Guard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241280" y="484632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9A8E80"/>
                </a:solidFill>
              </a:rPr>
              <a:t>🧬 Researcher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241280" y="513892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A8E80"/>
                </a:solidFill>
              </a:rPr>
              <a:t>Pattern Learning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Quick Start — 4 Steps to Live Trading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Follow these steps to get your account fully configured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03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143000"/>
            <a:ext cx="2743200" cy="41148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4320" y="114300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74320" y="1280160"/>
            <a:ext cx="2743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D4AF37"/>
                </a:solidFill>
              </a:rPr>
              <a:t>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479" y="2286000"/>
            <a:ext cx="246888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5760" y="237744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0E8DF"/>
                </a:solidFill>
              </a:rPr>
              <a:t>Create Account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" y="2880360"/>
            <a:ext cx="2523744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9A8E80"/>
                </a:solidFill>
              </a:rPr>
              <a:t>Sign up at the platform URL with your email and password. Use a referral code if you have one.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17520" y="3520440"/>
            <a:ext cx="274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D4AF37"/>
                </a:solidFill>
              </a:rPr>
              <a:t>›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55263" y="1143000"/>
            <a:ext cx="2743200" cy="41148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255263" y="114300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255263" y="1280160"/>
            <a:ext cx="2743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60A5FA"/>
                </a:solidFill>
              </a:rPr>
              <a:t>02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392423" y="2286000"/>
            <a:ext cx="246888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346703" y="237744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0E8DF"/>
                </a:solidFill>
              </a:rPr>
              <a:t>Add API Keys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64991" y="2880360"/>
            <a:ext cx="2523744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9A8E80"/>
                </a:solidFill>
              </a:rPr>
              <a:t>Connect your Binance Futures or Bitunix API key. The bot trades through your own exchange account.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98464" y="3520440"/>
            <a:ext cx="274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D4AF37"/>
                </a:solidFill>
              </a:rPr>
              <a:t>›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36207" y="1143000"/>
            <a:ext cx="2743200" cy="41148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36207" y="114300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236207" y="1280160"/>
            <a:ext cx="2743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34D399"/>
                </a:solidFill>
              </a:rPr>
              <a:t>03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373368" y="2286000"/>
            <a:ext cx="246888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327647" y="237744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0E8DF"/>
                </a:solidFill>
              </a:rPr>
              <a:t>Configure Settings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45936" y="2880360"/>
            <a:ext cx="2523744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9A8E80"/>
                </a:solidFill>
              </a:rPr>
              <a:t>Set your risk level, capital percentage, and leverage. The bot uses these to size each trade.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79408" y="3520440"/>
            <a:ext cx="274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D4AF37"/>
                </a:solidFill>
              </a:rPr>
              <a:t>›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217152" y="1143000"/>
            <a:ext cx="2743200" cy="41148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9217152" y="1143000"/>
            <a:ext cx="274320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217152" y="1280160"/>
            <a:ext cx="27432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7C7FFF"/>
                </a:solidFill>
              </a:rPr>
              <a:t>04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354312" y="2286000"/>
            <a:ext cx="246888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308592" y="237744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0E8DF"/>
                </a:solidFill>
              </a:rPr>
              <a:t>Go Live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326880" y="2880360"/>
            <a:ext cx="2523744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9A8E80"/>
                </a:solidFill>
              </a:rPr>
              <a:t>Enable your API key. The AI agents begin scanning and executing trades automatically.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74320" y="5440680"/>
            <a:ext cx="11640312" cy="384048"/>
          </a:xfrm>
          <a:prstGeom prst="rect">
            <a:avLst/>
          </a:prstGeom>
          <a:solidFill>
            <a:srgbClr val="100D18"/>
          </a:solidFill>
          <a:ln w="6350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11480" y="5440680"/>
            <a:ext cx="113842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💡  Tip: You can connect multiple API keys (Binance + Bitunix) for diversified execution across both exchanges.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Step 1 — Create Your Account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Sign up and log in to the MCT AI Trader platform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04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97280"/>
            <a:ext cx="5669280" cy="50292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4320" y="1097280"/>
            <a:ext cx="566928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118872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D4AF37"/>
                </a:solidFill>
              </a:rPr>
              <a:t>Registration Steps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1600200"/>
            <a:ext cx="5303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411480" y="1691640"/>
            <a:ext cx="320040" cy="320040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1691640"/>
            <a:ext cx="4983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E8DF"/>
                </a:solidFill>
              </a:rPr>
              <a:t>Open the platform URL in your browser</a:t>
            </a:r>
          </a:p>
        </p:txBody>
      </p:sp>
      <p:sp>
        <p:nvSpPr>
          <p:cNvPr id="17" name="Oval 16"/>
          <p:cNvSpPr/>
          <p:nvPr/>
        </p:nvSpPr>
        <p:spPr>
          <a:xfrm>
            <a:off x="411480" y="2221992"/>
            <a:ext cx="320040" cy="320040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2221992"/>
            <a:ext cx="4983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E8DF"/>
                </a:solidFill>
              </a:rPr>
              <a:t>Click  Sign Up  on the login screen</a:t>
            </a:r>
          </a:p>
        </p:txBody>
      </p:sp>
      <p:sp>
        <p:nvSpPr>
          <p:cNvPr id="19" name="Oval 18"/>
          <p:cNvSpPr/>
          <p:nvPr/>
        </p:nvSpPr>
        <p:spPr>
          <a:xfrm>
            <a:off x="411480" y="2752344"/>
            <a:ext cx="320040" cy="320040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2752344"/>
            <a:ext cx="4983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E8DF"/>
                </a:solidFill>
              </a:rPr>
              <a:t>Enter your email address and a strong password</a:t>
            </a:r>
          </a:p>
        </p:txBody>
      </p:sp>
      <p:sp>
        <p:nvSpPr>
          <p:cNvPr id="21" name="Oval 20"/>
          <p:cNvSpPr/>
          <p:nvPr/>
        </p:nvSpPr>
        <p:spPr>
          <a:xfrm>
            <a:off x="411480" y="3282696"/>
            <a:ext cx="320040" cy="320040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3282696"/>
            <a:ext cx="4983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E8DF"/>
                </a:solidFill>
              </a:rPr>
              <a:t>Paste a referral code if you were invited (optional)</a:t>
            </a:r>
          </a:p>
        </p:txBody>
      </p:sp>
      <p:sp>
        <p:nvSpPr>
          <p:cNvPr id="23" name="Oval 22"/>
          <p:cNvSpPr/>
          <p:nvPr/>
        </p:nvSpPr>
        <p:spPr>
          <a:xfrm>
            <a:off x="411480" y="3813048"/>
            <a:ext cx="320040" cy="320040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3813048"/>
            <a:ext cx="4983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E8DF"/>
                </a:solidFill>
              </a:rPr>
              <a:t>Click  Create Account  — you are logged in immediately</a:t>
            </a:r>
          </a:p>
        </p:txBody>
      </p:sp>
      <p:sp>
        <p:nvSpPr>
          <p:cNvPr id="25" name="Oval 24"/>
          <p:cNvSpPr/>
          <p:nvPr/>
        </p:nvSpPr>
        <p:spPr>
          <a:xfrm>
            <a:off x="411480" y="4343400"/>
            <a:ext cx="320040" cy="320040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4343400"/>
            <a:ext cx="4983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E8DF"/>
                </a:solidFill>
              </a:rPr>
              <a:t>You will land on the Dashboard automatically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17920" y="1097280"/>
            <a:ext cx="5696712" cy="2286000"/>
          </a:xfrm>
          <a:prstGeom prst="rect">
            <a:avLst/>
          </a:prstGeom>
          <a:solidFill>
            <a:srgbClr val="1A1726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217920" y="1097280"/>
            <a:ext cx="56967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118872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🔐  Login &amp; Security Tips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00800" y="1600200"/>
            <a:ext cx="5303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0" y="169164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•  Use a unique strong password (12+ characters)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0" y="2121408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•  Keep your login credentials private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0" y="2551176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•  Do not share your account with others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0" y="2980944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  •  Contact admin if you forget your password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217920" y="3566160"/>
            <a:ext cx="5696712" cy="2560320"/>
          </a:xfrm>
          <a:prstGeom prst="rect">
            <a:avLst/>
          </a:prstGeom>
          <a:solidFill>
            <a:srgbClr val="181508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217920" y="3566160"/>
            <a:ext cx="56967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00800" y="365760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💎  Referral Code at Signup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00800" y="4069080"/>
            <a:ext cx="5303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00800" y="4160520"/>
            <a:ext cx="53035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If someone referred you, enter their referral code in the  Referral Code  field during signup.
This links you to their referral tree — they earn a commission from the platform fee on your weekly profits.
You can only set this at signup — it cannot be changed later.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Step 2A — Connect Binance Futures API Key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Generate a Futures API key on Binance and add it to MCT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05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51560"/>
            <a:ext cx="2286000" cy="320040"/>
          </a:xfrm>
          <a:prstGeom prst="rect">
            <a:avLst/>
          </a:prstGeom>
          <a:solidFill>
            <a:srgbClr val="282005"/>
          </a:solidFill>
          <a:ln w="12700">
            <a:solidFill>
              <a:srgbClr val="F0B9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0515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0B90B"/>
                </a:solidFill>
              </a:rPr>
              <a:t>🟡  BINANCE FUTURES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1463040"/>
            <a:ext cx="5669280" cy="466344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74320" y="1463040"/>
            <a:ext cx="566928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155448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0B90B"/>
                </a:solidFill>
              </a:rPr>
              <a:t>On Binance Website / App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1965960"/>
            <a:ext cx="5303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384048" y="2057400"/>
            <a:ext cx="301752" cy="301752"/>
          </a:xfrm>
          <a:prstGeom prst="ellipse">
            <a:avLst/>
          </a:prstGeom>
          <a:solidFill>
            <a:srgbClr val="F0B9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2" y="2057400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Log in to Binance and go to  Profile → API Management</a:t>
            </a:r>
          </a:p>
        </p:txBody>
      </p:sp>
      <p:sp>
        <p:nvSpPr>
          <p:cNvPr id="19" name="Oval 18"/>
          <p:cNvSpPr/>
          <p:nvPr/>
        </p:nvSpPr>
        <p:spPr>
          <a:xfrm>
            <a:off x="384048" y="2487168"/>
            <a:ext cx="301752" cy="301752"/>
          </a:xfrm>
          <a:prstGeom prst="ellipse">
            <a:avLst/>
          </a:prstGeom>
          <a:solidFill>
            <a:srgbClr val="F0B9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" y="2487168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Click  Create API  → Select  System Generated</a:t>
            </a:r>
          </a:p>
        </p:txBody>
      </p:sp>
      <p:sp>
        <p:nvSpPr>
          <p:cNvPr id="21" name="Oval 20"/>
          <p:cNvSpPr/>
          <p:nvPr/>
        </p:nvSpPr>
        <p:spPr>
          <a:xfrm>
            <a:off x="384048" y="2916936"/>
            <a:ext cx="301752" cy="301752"/>
          </a:xfrm>
          <a:prstGeom prst="ellipse">
            <a:avLst/>
          </a:prstGeom>
          <a:solidFill>
            <a:srgbClr val="F0B9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2" y="2916936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Label it  MCT AI Trader  and confirm with 2FA</a:t>
            </a:r>
          </a:p>
        </p:txBody>
      </p:sp>
      <p:sp>
        <p:nvSpPr>
          <p:cNvPr id="23" name="Oval 22"/>
          <p:cNvSpPr/>
          <p:nvPr/>
        </p:nvSpPr>
        <p:spPr>
          <a:xfrm>
            <a:off x="384048" y="3346704"/>
            <a:ext cx="301752" cy="301752"/>
          </a:xfrm>
          <a:prstGeom prst="ellipse">
            <a:avLst/>
          </a:prstGeom>
          <a:solidFill>
            <a:srgbClr val="F0B9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2" y="3346704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Under  API Restrictions, enable: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920" y="3776472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34D399"/>
                </a:solidFill>
              </a:rPr>
              <a:t>   ✅  Enable Reading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" y="420624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34D399"/>
                </a:solidFill>
              </a:rPr>
              <a:t>   ✅  Enable Futures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4636008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43F5E"/>
                </a:solidFill>
              </a:rPr>
              <a:t>   ❌  Do NOT enable Withdrawals</a:t>
            </a:r>
          </a:p>
        </p:txBody>
      </p:sp>
      <p:sp>
        <p:nvSpPr>
          <p:cNvPr id="28" name="Oval 27"/>
          <p:cNvSpPr/>
          <p:nvPr/>
        </p:nvSpPr>
        <p:spPr>
          <a:xfrm>
            <a:off x="384048" y="5065776"/>
            <a:ext cx="301752" cy="301752"/>
          </a:xfrm>
          <a:prstGeom prst="ellipse">
            <a:avLst/>
          </a:prstGeom>
          <a:solidFill>
            <a:srgbClr val="F0B9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4672" y="5065776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Under  IP Restriction, select  Unrestricted  (or whitelist server IP)</a:t>
            </a:r>
          </a:p>
        </p:txBody>
      </p:sp>
      <p:sp>
        <p:nvSpPr>
          <p:cNvPr id="30" name="Oval 29"/>
          <p:cNvSpPr/>
          <p:nvPr/>
        </p:nvSpPr>
        <p:spPr>
          <a:xfrm>
            <a:off x="384048" y="5495544"/>
            <a:ext cx="301752" cy="301752"/>
          </a:xfrm>
          <a:prstGeom prst="ellipse">
            <a:avLst/>
          </a:prstGeom>
          <a:solidFill>
            <a:srgbClr val="F0B9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4672" y="5495544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Copy the  API Key  and  Secret Key  — secret shown only once!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17920" y="1463040"/>
            <a:ext cx="5696712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217920" y="1463040"/>
            <a:ext cx="56967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00800" y="155448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On MCT Dashboard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00800" y="1965960"/>
            <a:ext cx="5303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6291072" y="205740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93408" y="205740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Go to  API Keys  tab in MCT</a:t>
            </a:r>
          </a:p>
        </p:txBody>
      </p:sp>
      <p:sp>
        <p:nvSpPr>
          <p:cNvPr id="38" name="Oval 37"/>
          <p:cNvSpPr/>
          <p:nvPr/>
        </p:nvSpPr>
        <p:spPr>
          <a:xfrm>
            <a:off x="6291072" y="246888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693408" y="246888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Click  + Add New API Key</a:t>
            </a:r>
          </a:p>
        </p:txBody>
      </p:sp>
      <p:sp>
        <p:nvSpPr>
          <p:cNvPr id="40" name="Oval 39"/>
          <p:cNvSpPr/>
          <p:nvPr/>
        </p:nvSpPr>
        <p:spPr>
          <a:xfrm>
            <a:off x="6291072" y="288036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693408" y="288036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Select platform:  Binance</a:t>
            </a:r>
          </a:p>
        </p:txBody>
      </p:sp>
      <p:sp>
        <p:nvSpPr>
          <p:cNvPr id="42" name="Oval 41"/>
          <p:cNvSpPr/>
          <p:nvPr/>
        </p:nvSpPr>
        <p:spPr>
          <a:xfrm>
            <a:off x="6291072" y="329184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693408" y="329184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Paste your  API Key  and  Secret Key</a:t>
            </a:r>
          </a:p>
        </p:txBody>
      </p:sp>
      <p:sp>
        <p:nvSpPr>
          <p:cNvPr id="44" name="Oval 43"/>
          <p:cNvSpPr/>
          <p:nvPr/>
        </p:nvSpPr>
        <p:spPr>
          <a:xfrm>
            <a:off x="6291072" y="370332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93408" y="370332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Click  Save Key  — status turns green ✅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217920" y="3840480"/>
            <a:ext cx="5696712" cy="2286000"/>
          </a:xfrm>
          <a:prstGeom prst="rect">
            <a:avLst/>
          </a:prstGeom>
          <a:solidFill>
            <a:srgbClr val="18080C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6217920" y="3840480"/>
            <a:ext cx="56967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217920" y="3840480"/>
            <a:ext cx="5696712" cy="27432"/>
          </a:xfrm>
          <a:prstGeom prst="rect">
            <a:avLst/>
          </a:prstGeom>
          <a:solidFill>
            <a:srgbClr val="F43F5E"/>
          </a:solidFill>
          <a:ln w="127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400800" y="3913632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43F5E"/>
                </a:solidFill>
              </a:rPr>
              <a:t>⚠️  Important Security Warning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00800" y="4325112"/>
            <a:ext cx="5303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00800" y="4416552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Never enable  Withdrawal  permission on trading API keys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00800" y="4809744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Never share your Secret Key with anyone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00800" y="5202936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The Secret Key is shown ONCE — save it immediately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400800" y="5596128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If compromised, delete the API key on Binance immediately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Step 2B — Connect Bitunix API Key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Generate a Futures API key on Bitunix and add it to MCT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06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51560"/>
            <a:ext cx="2286000" cy="320040"/>
          </a:xfrm>
          <a:prstGeom prst="rect">
            <a:avLst/>
          </a:prstGeom>
          <a:solidFill>
            <a:srgbClr val="101028"/>
          </a:solidFill>
          <a:ln w="12700">
            <a:solidFill>
              <a:srgbClr val="7C7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" y="10515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7C7FFF"/>
                </a:solidFill>
              </a:rPr>
              <a:t>🔵  BITUNIX FUTURES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1463040"/>
            <a:ext cx="5669280" cy="466344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74320" y="1463040"/>
            <a:ext cx="566928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155448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7C7FFF"/>
                </a:solidFill>
              </a:rPr>
              <a:t>On Bitunix Website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1965960"/>
            <a:ext cx="5303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384048" y="2057400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2" y="2057400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Log in to Bitunix and go to  Account → API Management</a:t>
            </a:r>
          </a:p>
        </p:txBody>
      </p:sp>
      <p:sp>
        <p:nvSpPr>
          <p:cNvPr id="19" name="Oval 18"/>
          <p:cNvSpPr/>
          <p:nvPr/>
        </p:nvSpPr>
        <p:spPr>
          <a:xfrm>
            <a:off x="384048" y="2487168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" y="2487168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Click  Create API Key</a:t>
            </a:r>
          </a:p>
        </p:txBody>
      </p:sp>
      <p:sp>
        <p:nvSpPr>
          <p:cNvPr id="21" name="Oval 20"/>
          <p:cNvSpPr/>
          <p:nvPr/>
        </p:nvSpPr>
        <p:spPr>
          <a:xfrm>
            <a:off x="384048" y="2916936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2" y="2916936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Set a label:  MCT AI Trader</a:t>
            </a:r>
          </a:p>
        </p:txBody>
      </p:sp>
      <p:sp>
        <p:nvSpPr>
          <p:cNvPr id="23" name="Oval 22"/>
          <p:cNvSpPr/>
          <p:nvPr/>
        </p:nvSpPr>
        <p:spPr>
          <a:xfrm>
            <a:off x="384048" y="3346704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2" y="3346704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Enable the following permissions: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920" y="3776472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34D399"/>
                </a:solidFill>
              </a:rPr>
              <a:t>   ✅  Read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" y="420624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34D399"/>
                </a:solidFill>
              </a:rPr>
              <a:t>   ✅  Futures Trading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4636008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43F5E"/>
                </a:solidFill>
              </a:rPr>
              <a:t>   ❌  Do NOT enable Withdrawal</a:t>
            </a:r>
          </a:p>
        </p:txBody>
      </p:sp>
      <p:sp>
        <p:nvSpPr>
          <p:cNvPr id="28" name="Oval 27"/>
          <p:cNvSpPr/>
          <p:nvPr/>
        </p:nvSpPr>
        <p:spPr>
          <a:xfrm>
            <a:off x="384048" y="5065776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4672" y="5065776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IP Restriction: set  Unrestricted  or add the server IP</a:t>
            </a:r>
          </a:p>
        </p:txBody>
      </p:sp>
      <p:sp>
        <p:nvSpPr>
          <p:cNvPr id="30" name="Oval 29"/>
          <p:cNvSpPr/>
          <p:nvPr/>
        </p:nvSpPr>
        <p:spPr>
          <a:xfrm>
            <a:off x="384048" y="5495544"/>
            <a:ext cx="301752" cy="301752"/>
          </a:xfrm>
          <a:prstGeom prst="ellipse">
            <a:avLst/>
          </a:prstGeom>
          <a:solidFill>
            <a:srgbClr val="7C7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4672" y="5495544"/>
            <a:ext cx="4983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Complete verification (email / 2FA) and copy both keys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17920" y="1463040"/>
            <a:ext cx="5696712" cy="22860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217920" y="1463040"/>
            <a:ext cx="56967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00800" y="155448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On MCT Dashboard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00800" y="1965960"/>
            <a:ext cx="5303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6291072" y="205740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93408" y="205740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Go to  API Keys  tab in MCT</a:t>
            </a:r>
          </a:p>
        </p:txBody>
      </p:sp>
      <p:sp>
        <p:nvSpPr>
          <p:cNvPr id="38" name="Oval 37"/>
          <p:cNvSpPr/>
          <p:nvPr/>
        </p:nvSpPr>
        <p:spPr>
          <a:xfrm>
            <a:off x="6291072" y="246888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693408" y="246888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Click  + Add New API Key</a:t>
            </a:r>
          </a:p>
        </p:txBody>
      </p:sp>
      <p:sp>
        <p:nvSpPr>
          <p:cNvPr id="40" name="Oval 39"/>
          <p:cNvSpPr/>
          <p:nvPr/>
        </p:nvSpPr>
        <p:spPr>
          <a:xfrm>
            <a:off x="6291072" y="288036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693408" y="288036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Select platform:  Bitunix</a:t>
            </a:r>
          </a:p>
        </p:txBody>
      </p:sp>
      <p:sp>
        <p:nvSpPr>
          <p:cNvPr id="42" name="Oval 41"/>
          <p:cNvSpPr/>
          <p:nvPr/>
        </p:nvSpPr>
        <p:spPr>
          <a:xfrm>
            <a:off x="6291072" y="329184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693408" y="329184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Paste your  API Key  and  Secret Key</a:t>
            </a:r>
          </a:p>
        </p:txBody>
      </p:sp>
      <p:sp>
        <p:nvSpPr>
          <p:cNvPr id="44" name="Oval 43"/>
          <p:cNvSpPr/>
          <p:nvPr/>
        </p:nvSpPr>
        <p:spPr>
          <a:xfrm>
            <a:off x="6291072" y="370332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93408" y="3703320"/>
            <a:ext cx="5074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Click  Save Key  — green ✅ confirms connection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217920" y="3840480"/>
            <a:ext cx="5696712" cy="2286000"/>
          </a:xfrm>
          <a:prstGeom prst="rect">
            <a:avLst/>
          </a:prstGeom>
          <a:solidFill>
            <a:srgbClr val="101020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6217920" y="3840480"/>
            <a:ext cx="56967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217920" y="3840480"/>
            <a:ext cx="5696712" cy="27432"/>
          </a:xfrm>
          <a:prstGeom prst="rect">
            <a:avLst/>
          </a:prstGeom>
          <a:solidFill>
            <a:srgbClr val="7C7FFF"/>
          </a:solidFill>
          <a:ln w="127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400800" y="3913632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7FFF"/>
                </a:solidFill>
              </a:rPr>
              <a:t>🔵  Bitunix Static IP Setup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00800" y="4325112"/>
            <a:ext cx="53035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00800" y="4416552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Bitunix requires a static IP for API trading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00800" y="4809744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Check the  Bitunix Setup Guide  in the API Keys tab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00800" y="5202936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The static IP address is displayed there — add it to Bitunix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400800" y="5596128"/>
            <a:ext cx="530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Without it, API calls will be rejected by Bitunix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Dashboard Overview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Everything you need at a glance on the main dashboard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07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97280"/>
            <a:ext cx="2651760" cy="17830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4320" y="1097280"/>
            <a:ext cx="265176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84048" y="1207007"/>
            <a:ext cx="24323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60A5FA"/>
                </a:solidFill>
              </a:rPr>
              <a:t>💼 Futures Wallet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048" y="1627631"/>
            <a:ext cx="2432304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Live USDT balance from all connected exchanges. Updates every 30 seconds.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55264" y="1097280"/>
            <a:ext cx="2651760" cy="17830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255264" y="1097280"/>
            <a:ext cx="265176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364992" y="1207007"/>
            <a:ext cx="24323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34D399"/>
                </a:solidFill>
              </a:rPr>
              <a:t>📊 Trade Summary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64992" y="1627631"/>
            <a:ext cx="2432304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Total trades, win rate, total PnL, and open positions overview.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36208" y="1097280"/>
            <a:ext cx="2651760" cy="17830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6208" y="1097280"/>
            <a:ext cx="265176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45936" y="1207007"/>
            <a:ext cx="24323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D4AF37"/>
                </a:solidFill>
              </a:rPr>
              <a:t>🤖 AI Agents Status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45936" y="1627631"/>
            <a:ext cx="2432304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Health monitor for all 6 AI agents — see what each agent is doing right now.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17152" y="1097280"/>
            <a:ext cx="2651760" cy="17830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17152" y="1097280"/>
            <a:ext cx="265176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326880" y="1207007"/>
            <a:ext cx="2432304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1" i="0">
                <a:solidFill>
                  <a:srgbClr val="7C7FFF"/>
                </a:solidFill>
              </a:rPr>
              <a:t>📋 Trade History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326880" y="1627631"/>
            <a:ext cx="2432304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Full list of all your closed and open trades with PnL, entry/exit prices.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" y="3063240"/>
            <a:ext cx="11640312" cy="6400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74320" y="3063240"/>
            <a:ext cx="116403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0" y="3127248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F37"/>
                </a:solidFill>
              </a:rPr>
              <a:t>Navigation Tabs: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06040" y="3127248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 i="0">
                <a:solidFill>
                  <a:srgbClr val="D4AF37"/>
                </a:solidFill>
              </a:rPr>
              <a:t>Dashboard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06040" y="3383280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9A8E80"/>
                </a:solidFill>
              </a:rPr>
              <a:t>Overview &amp; balances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33672" y="3127248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 i="0">
                <a:solidFill>
                  <a:srgbClr val="60A5FA"/>
                </a:solidFill>
              </a:rPr>
              <a:t>API Keys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33672" y="3383280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9A8E80"/>
                </a:solidFill>
              </a:rPr>
              <a:t>Manage exchange connections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861304" y="3127248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 i="0">
                <a:solidFill>
                  <a:srgbClr val="34D399"/>
                </a:solidFill>
              </a:rPr>
              <a:t>Cash Wallet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61304" y="3383280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9A8E80"/>
                </a:solidFill>
              </a:rPr>
              <a:t>Top-up, withdraw &amp; referrals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88936" y="3127248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 i="0">
                <a:solidFill>
                  <a:srgbClr val="9A8E80"/>
                </a:solidFill>
              </a:rPr>
              <a:t>Chart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88936" y="3383280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9A8E80"/>
                </a:solidFill>
              </a:rPr>
              <a:t>Live price charts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16568" y="3127248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 i="0">
                <a:solidFill>
                  <a:srgbClr val="9A8E80"/>
                </a:solidFill>
              </a:rPr>
              <a:t>Profile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116568" y="3383280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9A8E80"/>
                </a:solidFill>
              </a:rPr>
              <a:t>Account settings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744200" y="3127248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1" i="0">
                <a:solidFill>
                  <a:srgbClr val="F43F5E"/>
                </a:solidFill>
              </a:rPr>
              <a:t>Admin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744200" y="3383280"/>
            <a:ext cx="15544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9A8E80"/>
                </a:solidFill>
              </a:rPr>
              <a:t>Admin controls (admin only)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74320" y="3840480"/>
            <a:ext cx="1164031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0E8DF"/>
                </a:solidFill>
              </a:rPr>
              <a:t>Key Metrics Explained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74320" y="4233672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65760" y="434340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60A5FA"/>
                </a:solidFill>
              </a:rPr>
              <a:t>▸  Futures Wallet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029968" y="43434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Total USDT in your exchange futures accounts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270248" y="434340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D4AF37"/>
                </a:solidFill>
              </a:rPr>
              <a:t>▸  Open Positions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34456" y="43434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Number of live trades currently running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74736" y="434340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34D399"/>
                </a:solidFill>
              </a:rPr>
              <a:t>▸  Total PnL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838944" y="43434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All-time profit and loss from closed trades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65760" y="484632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7C7FFF"/>
                </a:solidFill>
              </a:rPr>
              <a:t>▸  Win Rate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029968" y="48463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Percentage of trades that closed in profit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270248" y="484632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D4AF37"/>
                </a:solidFill>
              </a:rPr>
              <a:t>▸  Cash Wallet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934456" y="48463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Your MCT platform balance (top-ups + commissions)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174736" y="484632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9A8E80"/>
                </a:solidFill>
              </a:rPr>
              <a:t>▸  Weekly Fee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838944" y="48463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Platform fee deducted from 40% profit share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Step 3 — Configure Your Settings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Set risk level, capital allocation, and leverage per API key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08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097280"/>
            <a:ext cx="5303520" cy="50292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74320" y="1097280"/>
            <a:ext cx="530352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1188720"/>
            <a:ext cx="4937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D4AF37"/>
                </a:solidFill>
              </a:rPr>
              <a:t>⚙️  Risk Level Options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1600200"/>
            <a:ext cx="493776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11480" y="1737360"/>
            <a:ext cx="5029200" cy="1234440"/>
          </a:xfrm>
          <a:prstGeom prst="rect">
            <a:avLst/>
          </a:prstGeom>
          <a:solidFill>
            <a:srgbClr val="121018"/>
          </a:solidFill>
          <a:ln w="9525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182880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34D399"/>
                </a:solidFill>
              </a:rPr>
              <a:t>No Risk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26080" y="182880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A8E80"/>
                </a:solidFill>
              </a:rPr>
              <a:t>Conservative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2194560"/>
            <a:ext cx="4663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SL: 1%  TP: 2%  Lev: 10x  Capital: 5%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2514600"/>
            <a:ext cx="4663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34D399"/>
                </a:solidFill>
              </a:rPr>
              <a:t/>
            </a:r>
          </a:p>
        </p:txBody>
      </p:sp>
      <p:sp>
        <p:nvSpPr>
          <p:cNvPr id="20" name="Rectangle 19"/>
          <p:cNvSpPr/>
          <p:nvPr/>
        </p:nvSpPr>
        <p:spPr>
          <a:xfrm>
            <a:off x="411480" y="3154680"/>
            <a:ext cx="5029200" cy="1234440"/>
          </a:xfrm>
          <a:prstGeom prst="rect">
            <a:avLst/>
          </a:prstGeom>
          <a:solidFill>
            <a:srgbClr val="121018"/>
          </a:solidFill>
          <a:ln w="9525"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324612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D4AF37"/>
                </a:solidFill>
              </a:rPr>
              <a:t>Medium Risk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926080" y="324612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A8E80"/>
                </a:solidFill>
              </a:rPr>
              <a:t>Balanced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3611880"/>
            <a:ext cx="4663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SL: 3%  TP: 4.5%  Lev: 20x  Capital: 10%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3931920"/>
            <a:ext cx="4663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34D399"/>
                </a:solidFill>
              </a:rPr>
              <a:t>→ Recommended for most users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1480" y="4572000"/>
            <a:ext cx="5029200" cy="1234440"/>
          </a:xfrm>
          <a:prstGeom prst="rect">
            <a:avLst/>
          </a:prstGeom>
          <a:solidFill>
            <a:srgbClr val="121018"/>
          </a:solidFill>
          <a:ln w="9525">
            <a:solidFill>
              <a:srgbClr val="F43F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466344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43F5E"/>
                </a:solidFill>
              </a:rPr>
              <a:t>High Risk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926080" y="466344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A8E80"/>
                </a:solidFill>
              </a:rPr>
              <a:t>Aggressive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029200"/>
            <a:ext cx="4663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SL: 5%  TP: 8%  Lev: 50x  Capital: 20%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5349240"/>
            <a:ext cx="4663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34D399"/>
                </a:solidFill>
              </a:rPr>
              <a:t/>
            </a:r>
          </a:p>
        </p:txBody>
      </p:sp>
      <p:sp>
        <p:nvSpPr>
          <p:cNvPr id="30" name="Rectangle 29"/>
          <p:cNvSpPr/>
          <p:nvPr/>
        </p:nvSpPr>
        <p:spPr>
          <a:xfrm>
            <a:off x="5760720" y="1097280"/>
            <a:ext cx="6153912" cy="219456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760720" y="1097280"/>
            <a:ext cx="61539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943600" y="1188720"/>
            <a:ext cx="5760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💰  Capital Percentage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943600" y="1600200"/>
            <a:ext cx="57607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943600" y="1691640"/>
            <a:ext cx="576072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This is the % of your futures wallet used per trade.
Example: If you have $1,000 USDT in Binance Futures and capital % = 10%, each trade uses $100 USDT (at the set leverage).
Lower = smaller positions = less risk per trade.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760720" y="3429000"/>
            <a:ext cx="6153912" cy="137160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760720" y="3429000"/>
            <a:ext cx="61539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943600" y="3520440"/>
            <a:ext cx="5760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0A5FA"/>
                </a:solidFill>
              </a:rPr>
              <a:t>⚡  Leverage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943600" y="3913632"/>
            <a:ext cx="57607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943600" y="4005072"/>
            <a:ext cx="5760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Leverage multiplies your position size. 20x leverage means $100 controls $2,000 of crypto. Higher leverage = larger gains AND larger losses. Default: 20x.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60720" y="4892040"/>
            <a:ext cx="6153912" cy="123444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5760720" y="4892040"/>
            <a:ext cx="615391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943600" y="4956048"/>
            <a:ext cx="5760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7C7FFF"/>
                </a:solidFill>
              </a:rPr>
              <a:t>📍  Where to Configure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943600" y="5349240"/>
            <a:ext cx="576072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943600" y="5422392"/>
            <a:ext cx="576072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9A8E80"/>
                </a:solidFill>
              </a:rPr>
              <a:t>API Keys tab → click your key → Edit Settings → Select Risk Level, set Capital %, set Leverage → Save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70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13716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1887200" y="109728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3716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887200" y="6629400"/>
            <a:ext cx="73152" cy="731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228600"/>
            <a:ext cx="73152" cy="64008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E8DF"/>
                </a:solidFill>
              </a:rPr>
              <a:t>Cash Wallet — Top-Up, Withdraw &amp; Fees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9A8E80"/>
                </a:solidFill>
              </a:rPr>
              <a:t>How the platform fee and cash wallet system works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960120"/>
            <a:ext cx="11640312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0" y="6492240"/>
            <a:ext cx="1188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9A8E80"/>
                </a:solidFill>
              </a:rPr>
              <a:t>09 / 16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1097280"/>
            <a:ext cx="2651760" cy="15544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" y="1097280"/>
            <a:ext cx="265176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118872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4D399"/>
                </a:solidFill>
              </a:rPr>
              <a:t>Your Trade Profits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1783080"/>
            <a:ext cx="2468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9A8E80"/>
                </a:solidFill>
              </a:rPr>
              <a:t>100%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17520" y="1554480"/>
            <a:ext cx="320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D4AF37"/>
                </a:solidFill>
              </a:rPr>
              <a:t>›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9272" y="1097280"/>
            <a:ext cx="2651760" cy="15544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319272" y="1097280"/>
            <a:ext cx="265176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410712" y="118872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34D399"/>
                </a:solidFill>
              </a:rPr>
              <a:t>Your Share
60%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10712" y="1783080"/>
            <a:ext cx="2468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9A8E80"/>
                </a:solidFill>
              </a:rPr>
              <a:t>→ Your exchange account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71031" y="1554480"/>
            <a:ext cx="320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D4AF37"/>
                </a:solidFill>
              </a:rPr>
              <a:t>›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72784" y="1097280"/>
            <a:ext cx="2651760" cy="15544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272784" y="1097280"/>
            <a:ext cx="265176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64224" y="118872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D4AF37"/>
                </a:solidFill>
              </a:rPr>
              <a:t>Platform Share
40%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64224" y="1783080"/>
            <a:ext cx="2468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9A8E80"/>
                </a:solidFill>
              </a:rPr>
              <a:t>→ Platform fee pool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24544" y="1554480"/>
            <a:ext cx="320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D4AF37"/>
                </a:solidFill>
              </a:rPr>
              <a:t>›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226296" y="1097280"/>
            <a:ext cx="2651760" cy="15544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226296" y="1097280"/>
            <a:ext cx="265176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317736" y="1188720"/>
            <a:ext cx="2468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D4AF37"/>
                </a:solidFill>
              </a:rPr>
              <a:t>Weekly Fee
Deducted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17736" y="1783080"/>
            <a:ext cx="24688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9A8E80"/>
                </a:solidFill>
              </a:rPr>
              <a:t>→ From Cash Wallet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74320" y="2834640"/>
            <a:ext cx="5394960" cy="33832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274320" y="2834640"/>
            <a:ext cx="5394960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" y="29260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⬆️  How to Top Up Cash Wallet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7200" y="3337560"/>
            <a:ext cx="502920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Oval 33"/>
          <p:cNvSpPr/>
          <p:nvPr/>
        </p:nvSpPr>
        <p:spPr>
          <a:xfrm>
            <a:off x="384048" y="342900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04672" y="3429000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Go to  Cash Wallet  tab</a:t>
            </a:r>
          </a:p>
        </p:txBody>
      </p:sp>
      <p:sp>
        <p:nvSpPr>
          <p:cNvPr id="36" name="Oval 35"/>
          <p:cNvSpPr/>
          <p:nvPr/>
        </p:nvSpPr>
        <p:spPr>
          <a:xfrm>
            <a:off x="384048" y="3867912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04672" y="3867912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Click  Top Up Cash Wallet</a:t>
            </a:r>
          </a:p>
        </p:txBody>
      </p:sp>
      <p:sp>
        <p:nvSpPr>
          <p:cNvPr id="38" name="Oval 37"/>
          <p:cNvSpPr/>
          <p:nvPr/>
        </p:nvSpPr>
        <p:spPr>
          <a:xfrm>
            <a:off x="384048" y="4306824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04672" y="4306824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Send USDT (BEP20 or TRC20) to the platform address shown</a:t>
            </a:r>
          </a:p>
        </p:txBody>
      </p:sp>
      <p:sp>
        <p:nvSpPr>
          <p:cNvPr id="40" name="Oval 39"/>
          <p:cNvSpPr/>
          <p:nvPr/>
        </p:nvSpPr>
        <p:spPr>
          <a:xfrm>
            <a:off x="384048" y="4745736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4672" y="4745736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Copy the  Transaction Hash (TX Hash)  from your wallet</a:t>
            </a:r>
          </a:p>
        </p:txBody>
      </p:sp>
      <p:sp>
        <p:nvSpPr>
          <p:cNvPr id="42" name="Oval 41"/>
          <p:cNvSpPr/>
          <p:nvPr/>
        </p:nvSpPr>
        <p:spPr>
          <a:xfrm>
            <a:off x="384048" y="5184648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04672" y="5184648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Paste the TX hash and enter the amount sent</a:t>
            </a:r>
          </a:p>
        </p:txBody>
      </p:sp>
      <p:sp>
        <p:nvSpPr>
          <p:cNvPr id="44" name="Oval 43"/>
          <p:cNvSpPr/>
          <p:nvPr/>
        </p:nvSpPr>
        <p:spPr>
          <a:xfrm>
            <a:off x="384048" y="5623560"/>
            <a:ext cx="301752" cy="301752"/>
          </a:xfrm>
          <a:prstGeom prst="ellipse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>
                <a:solidFill>
                  <a:srgbClr val="08070C"/>
                </a:solidFill>
              </a:rPr>
              <a:t>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04672" y="5623560"/>
            <a:ext cx="4663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0E8DF"/>
                </a:solidFill>
              </a:rPr>
              <a:t>Click  Submit  — admin reviews and credits your wallet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852160" y="2834640"/>
            <a:ext cx="6062472" cy="173736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5852160" y="2834640"/>
            <a:ext cx="606247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035040" y="2926080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34D399"/>
                </a:solidFill>
              </a:rPr>
              <a:t>⬇️  Withdrawing from Cash Wallet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035040" y="3337560"/>
            <a:ext cx="566928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6035040" y="3429000"/>
            <a:ext cx="566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Minimum withdrawal: $10 USDT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035040" y="3813048"/>
            <a:ext cx="566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First save your USDT address in Profile or Cash Wallet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035040" y="4197096"/>
            <a:ext cx="566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Enter withdrawal amount → click  Request Withdrawal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035040" y="4581144"/>
            <a:ext cx="566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9A8E80"/>
                </a:solidFill>
              </a:rPr>
              <a:t>  •  Admin processes withdrawals to your saved USDT address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852160" y="4663440"/>
            <a:ext cx="6062472" cy="1554480"/>
          </a:xfrm>
          <a:prstGeom prst="rect">
            <a:avLst/>
          </a:prstGeom>
          <a:solidFill>
            <a:srgbClr val="14121E"/>
          </a:solidFill>
          <a:ln w="9525">
            <a:solidFill>
              <a:srgbClr val="2A243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5852160" y="4663440"/>
            <a:ext cx="6062472" cy="2743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035040" y="4754880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D4AF37"/>
                </a:solidFill>
              </a:rPr>
              <a:t>📅  Weekly Platform Fee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035040" y="5166360"/>
            <a:ext cx="5669280" cy="1828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6035040" y="5239512"/>
            <a:ext cx="5669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  •  Fee = 40% of your weekly trading profits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35040" y="5559552"/>
            <a:ext cx="5669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  •  Deducted from your Cash Wallet each week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035040" y="5879592"/>
            <a:ext cx="5669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  •  If Cash Wallet is 0, trading pauses until topped up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035040" y="6199632"/>
            <a:ext cx="56692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9A8E80"/>
                </a:solidFill>
              </a:rPr>
              <a:t>  •  No profits that week = no fee charged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